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1104E5-DBE7-46B1-A4D8-67564FBB3E1B}"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61355-C02D-471E-B328-824FFBBF0989}" type="slidenum">
              <a:rPr lang="en-US" smtClean="0"/>
              <a:t>‹#›</a:t>
            </a:fld>
            <a:endParaRPr lang="en-US"/>
          </a:p>
        </p:txBody>
      </p:sp>
    </p:spTree>
    <p:extLst>
      <p:ext uri="{BB962C8B-B14F-4D97-AF65-F5344CB8AC3E}">
        <p14:creationId xmlns:p14="http://schemas.microsoft.com/office/powerpoint/2010/main" val="2513051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1104E5-DBE7-46B1-A4D8-67564FBB3E1B}"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61355-C02D-471E-B328-824FFBBF0989}" type="slidenum">
              <a:rPr lang="en-US" smtClean="0"/>
              <a:t>‹#›</a:t>
            </a:fld>
            <a:endParaRPr lang="en-US"/>
          </a:p>
        </p:txBody>
      </p:sp>
    </p:spTree>
    <p:extLst>
      <p:ext uri="{BB962C8B-B14F-4D97-AF65-F5344CB8AC3E}">
        <p14:creationId xmlns:p14="http://schemas.microsoft.com/office/powerpoint/2010/main" val="164477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1104E5-DBE7-46B1-A4D8-67564FBB3E1B}"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61355-C02D-471E-B328-824FFBBF0989}" type="slidenum">
              <a:rPr lang="en-US" smtClean="0"/>
              <a:t>‹#›</a:t>
            </a:fld>
            <a:endParaRPr lang="en-US"/>
          </a:p>
        </p:txBody>
      </p:sp>
    </p:spTree>
    <p:extLst>
      <p:ext uri="{BB962C8B-B14F-4D97-AF65-F5344CB8AC3E}">
        <p14:creationId xmlns:p14="http://schemas.microsoft.com/office/powerpoint/2010/main" val="4247897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1104E5-DBE7-46B1-A4D8-67564FBB3E1B}"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61355-C02D-471E-B328-824FFBBF0989}" type="slidenum">
              <a:rPr lang="en-US" smtClean="0"/>
              <a:t>‹#›</a:t>
            </a:fld>
            <a:endParaRPr lang="en-US"/>
          </a:p>
        </p:txBody>
      </p:sp>
    </p:spTree>
    <p:extLst>
      <p:ext uri="{BB962C8B-B14F-4D97-AF65-F5344CB8AC3E}">
        <p14:creationId xmlns:p14="http://schemas.microsoft.com/office/powerpoint/2010/main" val="331654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1104E5-DBE7-46B1-A4D8-67564FBB3E1B}" type="datetimeFigureOut">
              <a:rPr lang="en-US" smtClean="0"/>
              <a:t>4/10/2020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B61355-C02D-471E-B328-824FFBBF0989}" type="slidenum">
              <a:rPr lang="en-US" smtClean="0"/>
              <a:t>‹#›</a:t>
            </a:fld>
            <a:endParaRPr lang="en-US"/>
          </a:p>
        </p:txBody>
      </p:sp>
    </p:spTree>
    <p:extLst>
      <p:ext uri="{BB962C8B-B14F-4D97-AF65-F5344CB8AC3E}">
        <p14:creationId xmlns:p14="http://schemas.microsoft.com/office/powerpoint/2010/main" val="362520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1104E5-DBE7-46B1-A4D8-67564FBB3E1B}"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61355-C02D-471E-B328-824FFBBF0989}" type="slidenum">
              <a:rPr lang="en-US" smtClean="0"/>
              <a:t>‹#›</a:t>
            </a:fld>
            <a:endParaRPr lang="en-US"/>
          </a:p>
        </p:txBody>
      </p:sp>
    </p:spTree>
    <p:extLst>
      <p:ext uri="{BB962C8B-B14F-4D97-AF65-F5344CB8AC3E}">
        <p14:creationId xmlns:p14="http://schemas.microsoft.com/office/powerpoint/2010/main" val="2612931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1104E5-DBE7-46B1-A4D8-67564FBB3E1B}" type="datetimeFigureOut">
              <a:rPr lang="en-US" smtClean="0"/>
              <a:t>4/10/2020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B61355-C02D-471E-B328-824FFBBF0989}" type="slidenum">
              <a:rPr lang="en-US" smtClean="0"/>
              <a:t>‹#›</a:t>
            </a:fld>
            <a:endParaRPr lang="en-US"/>
          </a:p>
        </p:txBody>
      </p:sp>
    </p:spTree>
    <p:extLst>
      <p:ext uri="{BB962C8B-B14F-4D97-AF65-F5344CB8AC3E}">
        <p14:creationId xmlns:p14="http://schemas.microsoft.com/office/powerpoint/2010/main" val="328994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1104E5-DBE7-46B1-A4D8-67564FBB3E1B}" type="datetimeFigureOut">
              <a:rPr lang="en-US" smtClean="0"/>
              <a:t>4/10/2020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B61355-C02D-471E-B328-824FFBBF0989}" type="slidenum">
              <a:rPr lang="en-US" smtClean="0"/>
              <a:t>‹#›</a:t>
            </a:fld>
            <a:endParaRPr lang="en-US"/>
          </a:p>
        </p:txBody>
      </p:sp>
    </p:spTree>
    <p:extLst>
      <p:ext uri="{BB962C8B-B14F-4D97-AF65-F5344CB8AC3E}">
        <p14:creationId xmlns:p14="http://schemas.microsoft.com/office/powerpoint/2010/main" val="391139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104E5-DBE7-46B1-A4D8-67564FBB3E1B}" type="datetimeFigureOut">
              <a:rPr lang="en-US" smtClean="0"/>
              <a:t>4/10/2020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B61355-C02D-471E-B328-824FFBBF0989}" type="slidenum">
              <a:rPr lang="en-US" smtClean="0"/>
              <a:t>‹#›</a:t>
            </a:fld>
            <a:endParaRPr lang="en-US"/>
          </a:p>
        </p:txBody>
      </p:sp>
    </p:spTree>
    <p:extLst>
      <p:ext uri="{BB962C8B-B14F-4D97-AF65-F5344CB8AC3E}">
        <p14:creationId xmlns:p14="http://schemas.microsoft.com/office/powerpoint/2010/main" val="252079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104E5-DBE7-46B1-A4D8-67564FBB3E1B}"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61355-C02D-471E-B328-824FFBBF0989}" type="slidenum">
              <a:rPr lang="en-US" smtClean="0"/>
              <a:t>‹#›</a:t>
            </a:fld>
            <a:endParaRPr lang="en-US"/>
          </a:p>
        </p:txBody>
      </p:sp>
    </p:spTree>
    <p:extLst>
      <p:ext uri="{BB962C8B-B14F-4D97-AF65-F5344CB8AC3E}">
        <p14:creationId xmlns:p14="http://schemas.microsoft.com/office/powerpoint/2010/main" val="1216998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1104E5-DBE7-46B1-A4D8-67564FBB3E1B}" type="datetimeFigureOut">
              <a:rPr lang="en-US" smtClean="0"/>
              <a:t>4/10/2020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B61355-C02D-471E-B328-824FFBBF0989}" type="slidenum">
              <a:rPr lang="en-US" smtClean="0"/>
              <a:t>‹#›</a:t>
            </a:fld>
            <a:endParaRPr lang="en-US"/>
          </a:p>
        </p:txBody>
      </p:sp>
    </p:spTree>
    <p:extLst>
      <p:ext uri="{BB962C8B-B14F-4D97-AF65-F5344CB8AC3E}">
        <p14:creationId xmlns:p14="http://schemas.microsoft.com/office/powerpoint/2010/main" val="217373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104E5-DBE7-46B1-A4D8-67564FBB3E1B}" type="datetimeFigureOut">
              <a:rPr lang="en-US" smtClean="0"/>
              <a:t>4/10/2020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61355-C02D-471E-B328-824FFBBF0989}" type="slidenum">
              <a:rPr lang="en-US" smtClean="0"/>
              <a:t>‹#›</a:t>
            </a:fld>
            <a:endParaRPr lang="en-US"/>
          </a:p>
        </p:txBody>
      </p:sp>
    </p:spTree>
    <p:extLst>
      <p:ext uri="{BB962C8B-B14F-4D97-AF65-F5344CB8AC3E}">
        <p14:creationId xmlns:p14="http://schemas.microsoft.com/office/powerpoint/2010/main" val="1277104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66753589"/>
              </p:ext>
            </p:extLst>
          </p:nvPr>
        </p:nvGraphicFramePr>
        <p:xfrm>
          <a:off x="837126" y="217390"/>
          <a:ext cx="10200067" cy="1920240"/>
        </p:xfrm>
        <a:graphic>
          <a:graphicData uri="http://schemas.openxmlformats.org/drawingml/2006/table">
            <a:tbl>
              <a:tblPr firstRow="1" bandRow="1">
                <a:tableStyleId>{5C22544A-7EE6-4342-B048-85BDC9FD1C3A}</a:tableStyleId>
              </a:tblPr>
              <a:tblGrid>
                <a:gridCol w="10200067"/>
              </a:tblGrid>
              <a:tr h="1083376">
                <a:tc>
                  <a:txBody>
                    <a:bodyPr/>
                    <a:lstStyle/>
                    <a:p>
                      <a:pPr algn="ctr"/>
                      <a:r>
                        <a:rPr lang="en-US" sz="4000" baseline="0" dirty="0" smtClean="0"/>
                        <a:t>Friday  </a:t>
                      </a:r>
                      <a:r>
                        <a:rPr lang="en-US" sz="4000" dirty="0" smtClean="0"/>
                        <a:t>, April </a:t>
                      </a:r>
                      <a:r>
                        <a:rPr lang="en-US" sz="4000" dirty="0" smtClean="0"/>
                        <a:t>24</a:t>
                      </a:r>
                      <a:r>
                        <a:rPr lang="en-US" sz="4000" baseline="30000" dirty="0" smtClean="0"/>
                        <a:t>th</a:t>
                      </a:r>
                      <a:r>
                        <a:rPr lang="en-US" sz="4000" baseline="0" dirty="0" smtClean="0"/>
                        <a:t> </a:t>
                      </a:r>
                      <a:r>
                        <a:rPr lang="en-US" sz="4000" dirty="0" smtClean="0"/>
                        <a:t>  </a:t>
                      </a:r>
                      <a:r>
                        <a:rPr lang="en-US" sz="4000" dirty="0" smtClean="0"/>
                        <a:t>2020</a:t>
                      </a:r>
                    </a:p>
                    <a:p>
                      <a:pPr algn="ctr"/>
                      <a:r>
                        <a:rPr lang="en-US" sz="4000" dirty="0" smtClean="0"/>
                        <a:t>Unit 9: What’s the fastest animal</a:t>
                      </a:r>
                      <a:r>
                        <a:rPr lang="en-US" sz="4000" baseline="0" dirty="0" smtClean="0"/>
                        <a:t> in the world?</a:t>
                      </a:r>
                      <a:endParaRPr lang="en-US" sz="4000" dirty="0" smtClean="0"/>
                    </a:p>
                    <a:p>
                      <a:pPr algn="ctr"/>
                      <a:r>
                        <a:rPr lang="en-US" sz="4000" dirty="0" smtClean="0"/>
                        <a:t>Lesson </a:t>
                      </a:r>
                      <a:r>
                        <a:rPr lang="en-US" sz="4000" dirty="0" smtClean="0"/>
                        <a:t>5: Skills</a:t>
                      </a:r>
                      <a:r>
                        <a:rPr lang="en-US" sz="4000" baseline="0" dirty="0" smtClean="0"/>
                        <a:t> Time</a:t>
                      </a:r>
                      <a:endParaRPr lang="en-US" sz="4000" dirty="0"/>
                    </a:p>
                  </a:txBody>
                  <a:tcPr/>
                </a:tc>
              </a:tr>
            </a:tbl>
          </a:graphicData>
        </a:graphic>
      </p:graphicFrame>
      <p:sp>
        <p:nvSpPr>
          <p:cNvPr id="5" name="Rectangle 4"/>
          <p:cNvSpPr/>
          <p:nvPr/>
        </p:nvSpPr>
        <p:spPr>
          <a:xfrm>
            <a:off x="356316" y="2287717"/>
            <a:ext cx="6096000" cy="923330"/>
          </a:xfrm>
          <a:prstGeom prst="rect">
            <a:avLst/>
          </a:prstGeom>
        </p:spPr>
        <p:txBody>
          <a:bodyPr>
            <a:spAutoFit/>
          </a:bodyPr>
          <a:lstStyle/>
          <a:p>
            <a:pPr algn="just"/>
            <a:r>
              <a:rPr lang="en-US" b="1" i="0" dirty="0" smtClean="0">
                <a:solidFill>
                  <a:srgbClr val="000000"/>
                </a:solidFill>
                <a:effectLst/>
                <a:latin typeface="OpenSans"/>
              </a:rPr>
              <a:t>Reading</a:t>
            </a:r>
            <a:endParaRPr lang="en-US" b="0" i="0" dirty="0" smtClean="0">
              <a:solidFill>
                <a:srgbClr val="000000"/>
              </a:solidFill>
              <a:effectLst/>
              <a:latin typeface="OpenSans"/>
            </a:endParaRPr>
          </a:p>
          <a:p>
            <a:pPr algn="just"/>
            <a:r>
              <a:rPr lang="en-US" b="1" i="0" dirty="0" smtClean="0">
                <a:solidFill>
                  <a:srgbClr val="000000"/>
                </a:solidFill>
                <a:effectLst/>
                <a:latin typeface="OpenSans"/>
              </a:rPr>
              <a:t>1. Listen, point, and repeat.</a:t>
            </a:r>
            <a:endParaRPr lang="en-US" b="0" i="0" dirty="0" smtClean="0">
              <a:solidFill>
                <a:srgbClr val="000000"/>
              </a:solidFill>
              <a:effectLst/>
              <a:latin typeface="OpenSans"/>
            </a:endParaRPr>
          </a:p>
          <a:p>
            <a:pPr algn="just"/>
            <a:r>
              <a:rPr lang="en-US" b="1" i="0" u="sng" dirty="0" smtClean="0">
                <a:solidFill>
                  <a:srgbClr val="000000"/>
                </a:solidFill>
                <a:effectLst/>
                <a:latin typeface="OpenSans"/>
              </a:rPr>
              <a:t>Click here to listen</a:t>
            </a:r>
            <a:endParaRPr lang="en-US" b="0" i="0" dirty="0" smtClean="0">
              <a:solidFill>
                <a:srgbClr val="000000"/>
              </a:solidFill>
              <a:effectLst/>
              <a:latin typeface="OpenSans"/>
            </a:endParaRPr>
          </a:p>
        </p:txBody>
      </p:sp>
      <p:pic>
        <p:nvPicPr>
          <p:cNvPr id="1026" name="Picture 2" descr="https://img.loigiaihay.com/picture/2018/0321/hinh-11-unit-9-f-f-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16" y="3909274"/>
            <a:ext cx="6581775" cy="1860461"/>
          </a:xfrm>
          <a:prstGeom prst="rect">
            <a:avLst/>
          </a:prstGeom>
          <a:noFill/>
          <a:extLst>
            <a:ext uri="{909E8E84-426E-40DD-AFC4-6F175D3DCCD1}">
              <a14:hiddenFill xmlns:a14="http://schemas.microsoft.com/office/drawing/2010/main">
                <a:solidFill>
                  <a:srgbClr val="FFFFFF"/>
                </a:solidFill>
              </a14:hiddenFill>
            </a:ext>
          </a:extLst>
        </p:spPr>
      </p:pic>
      <p:pic>
        <p:nvPicPr>
          <p:cNvPr id="6" name="9l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35132" y="2601447"/>
            <a:ext cx="609600" cy="609600"/>
          </a:xfrm>
          <a:prstGeom prst="rect">
            <a:avLst/>
          </a:prstGeom>
        </p:spPr>
      </p:pic>
      <p:sp>
        <p:nvSpPr>
          <p:cNvPr id="7" name="Rectangle 6"/>
          <p:cNvSpPr/>
          <p:nvPr/>
        </p:nvSpPr>
        <p:spPr>
          <a:xfrm>
            <a:off x="7551312" y="3806243"/>
            <a:ext cx="2416936" cy="1754326"/>
          </a:xfrm>
          <a:prstGeom prst="rect">
            <a:avLst/>
          </a:prstGeom>
        </p:spPr>
        <p:txBody>
          <a:bodyPr wrap="square">
            <a:spAutoFit/>
          </a:bodyPr>
          <a:lstStyle/>
          <a:p>
            <a:pPr algn="just"/>
            <a:r>
              <a:rPr lang="en-US" b="1" i="0" u="sng" dirty="0" smtClean="0">
                <a:solidFill>
                  <a:srgbClr val="000000"/>
                </a:solidFill>
                <a:effectLst/>
                <a:latin typeface="OpenSans"/>
              </a:rPr>
              <a:t>Script:</a:t>
            </a:r>
            <a:endParaRPr lang="en-US" b="0" i="0" dirty="0" smtClean="0">
              <a:solidFill>
                <a:srgbClr val="000000"/>
              </a:solidFill>
              <a:effectLst/>
              <a:latin typeface="OpenSans"/>
            </a:endParaRPr>
          </a:p>
          <a:p>
            <a:pPr algn="just"/>
            <a:r>
              <a:rPr lang="en-US" b="0" i="0" dirty="0" smtClean="0">
                <a:solidFill>
                  <a:srgbClr val="000000"/>
                </a:solidFill>
                <a:effectLst/>
                <a:latin typeface="OpenSans"/>
              </a:rPr>
              <a:t>world: </a:t>
            </a:r>
            <a:r>
              <a:rPr lang="en-US" b="0" i="0" dirty="0" err="1" smtClean="0">
                <a:solidFill>
                  <a:srgbClr val="000000"/>
                </a:solidFill>
                <a:effectLst/>
                <a:latin typeface="OpenSans"/>
              </a:rPr>
              <a:t>thế</a:t>
            </a:r>
            <a:r>
              <a:rPr lang="en-US" b="0" i="0" dirty="0" smtClean="0">
                <a:solidFill>
                  <a:srgbClr val="000000"/>
                </a:solidFill>
                <a:effectLst/>
                <a:latin typeface="OpenSans"/>
              </a:rPr>
              <a:t> </a:t>
            </a:r>
            <a:r>
              <a:rPr lang="en-US" b="0" i="0" dirty="0" err="1" smtClean="0">
                <a:solidFill>
                  <a:srgbClr val="000000"/>
                </a:solidFill>
                <a:effectLst/>
                <a:latin typeface="OpenSans"/>
              </a:rPr>
              <a:t>giới</a:t>
            </a:r>
            <a:endParaRPr lang="en-US" b="0" i="0" dirty="0" smtClean="0">
              <a:solidFill>
                <a:srgbClr val="000000"/>
              </a:solidFill>
              <a:effectLst/>
              <a:latin typeface="OpenSans"/>
            </a:endParaRPr>
          </a:p>
          <a:p>
            <a:pPr algn="just"/>
            <a:r>
              <a:rPr lang="en-US" b="0" i="0" dirty="0" smtClean="0">
                <a:solidFill>
                  <a:srgbClr val="000000"/>
                </a:solidFill>
                <a:effectLst/>
                <a:latin typeface="OpenSans"/>
              </a:rPr>
              <a:t>cave: hang </a:t>
            </a:r>
            <a:r>
              <a:rPr lang="en-US" b="0" i="0" dirty="0" err="1" smtClean="0">
                <a:solidFill>
                  <a:srgbClr val="000000"/>
                </a:solidFill>
                <a:effectLst/>
                <a:latin typeface="OpenSans"/>
              </a:rPr>
              <a:t>động</a:t>
            </a:r>
            <a:endParaRPr lang="en-US" b="0" i="0" dirty="0" smtClean="0">
              <a:solidFill>
                <a:srgbClr val="000000"/>
              </a:solidFill>
              <a:effectLst/>
              <a:latin typeface="OpenSans"/>
            </a:endParaRPr>
          </a:p>
          <a:p>
            <a:pPr algn="just"/>
            <a:r>
              <a:rPr lang="en-US" b="0" i="0" dirty="0" smtClean="0">
                <a:solidFill>
                  <a:srgbClr val="000000"/>
                </a:solidFill>
                <a:effectLst/>
                <a:latin typeface="OpenSans"/>
              </a:rPr>
              <a:t>river: </a:t>
            </a:r>
            <a:r>
              <a:rPr lang="en-US" b="0" i="0" dirty="0" err="1" smtClean="0">
                <a:solidFill>
                  <a:srgbClr val="000000"/>
                </a:solidFill>
                <a:effectLst/>
                <a:latin typeface="OpenSans"/>
              </a:rPr>
              <a:t>sông</a:t>
            </a:r>
            <a:endParaRPr lang="en-US" b="0" i="0" dirty="0" smtClean="0">
              <a:solidFill>
                <a:srgbClr val="000000"/>
              </a:solidFill>
              <a:effectLst/>
              <a:latin typeface="OpenSans"/>
            </a:endParaRPr>
          </a:p>
          <a:p>
            <a:pPr algn="just"/>
            <a:r>
              <a:rPr lang="en-US" b="0" i="0" dirty="0" smtClean="0">
                <a:solidFill>
                  <a:srgbClr val="000000"/>
                </a:solidFill>
                <a:effectLst/>
                <a:latin typeface="OpenSans"/>
              </a:rPr>
              <a:t>building: </a:t>
            </a:r>
            <a:r>
              <a:rPr lang="en-US" b="0" i="0" dirty="0" err="1" smtClean="0">
                <a:solidFill>
                  <a:srgbClr val="000000"/>
                </a:solidFill>
                <a:effectLst/>
                <a:latin typeface="OpenSans"/>
              </a:rPr>
              <a:t>tòa</a:t>
            </a:r>
            <a:r>
              <a:rPr lang="en-US" b="0" i="0" dirty="0" smtClean="0">
                <a:solidFill>
                  <a:srgbClr val="000000"/>
                </a:solidFill>
                <a:effectLst/>
                <a:latin typeface="OpenSans"/>
              </a:rPr>
              <a:t> </a:t>
            </a:r>
            <a:r>
              <a:rPr lang="en-US" b="0" i="0" dirty="0" err="1" smtClean="0">
                <a:solidFill>
                  <a:srgbClr val="000000"/>
                </a:solidFill>
                <a:effectLst/>
                <a:latin typeface="OpenSans"/>
              </a:rPr>
              <a:t>nhà</a:t>
            </a:r>
            <a:endParaRPr lang="en-US" b="0" i="0" dirty="0" smtClean="0">
              <a:solidFill>
                <a:srgbClr val="000000"/>
              </a:solidFill>
              <a:effectLst/>
              <a:latin typeface="OpenSans"/>
            </a:endParaRPr>
          </a:p>
          <a:p>
            <a:pPr algn="just"/>
            <a:r>
              <a:rPr lang="en-US" b="0" i="0" dirty="0" smtClean="0">
                <a:solidFill>
                  <a:srgbClr val="000000"/>
                </a:solidFill>
                <a:effectLst/>
                <a:latin typeface="OpenSans"/>
              </a:rPr>
              <a:t>Island: </a:t>
            </a:r>
            <a:r>
              <a:rPr lang="en-US" b="0" i="0" dirty="0" err="1" smtClean="0">
                <a:solidFill>
                  <a:srgbClr val="000000"/>
                </a:solidFill>
                <a:effectLst/>
                <a:latin typeface="OpenSans"/>
              </a:rPr>
              <a:t>hòn</a:t>
            </a:r>
            <a:r>
              <a:rPr lang="en-US" b="0" i="0" dirty="0" smtClean="0">
                <a:solidFill>
                  <a:srgbClr val="000000"/>
                </a:solidFill>
                <a:effectLst/>
                <a:latin typeface="OpenSans"/>
              </a:rPr>
              <a:t> </a:t>
            </a:r>
            <a:r>
              <a:rPr lang="en-US" b="0" i="0" dirty="0" err="1" smtClean="0">
                <a:solidFill>
                  <a:srgbClr val="000000"/>
                </a:solidFill>
                <a:effectLst/>
                <a:latin typeface="OpenSans"/>
              </a:rPr>
              <a:t>đảo</a:t>
            </a:r>
            <a:endParaRPr lang="en-US" b="0" i="0" dirty="0" smtClean="0">
              <a:solidFill>
                <a:srgbClr val="000000"/>
              </a:solidFill>
              <a:effectLst/>
              <a:latin typeface="OpenSans"/>
            </a:endParaRPr>
          </a:p>
        </p:txBody>
      </p:sp>
    </p:spTree>
    <p:extLst>
      <p:ext uri="{BB962C8B-B14F-4D97-AF65-F5344CB8AC3E}">
        <p14:creationId xmlns:p14="http://schemas.microsoft.com/office/powerpoint/2010/main" val="4003243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06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617" y="214218"/>
            <a:ext cx="6096000" cy="923330"/>
          </a:xfrm>
          <a:prstGeom prst="rect">
            <a:avLst/>
          </a:prstGeom>
        </p:spPr>
        <p:txBody>
          <a:bodyPr>
            <a:spAutoFit/>
          </a:bodyPr>
          <a:lstStyle/>
          <a:p>
            <a:pPr algn="just"/>
            <a:r>
              <a:rPr lang="en-US" b="1" i="0" dirty="0" smtClean="0">
                <a:solidFill>
                  <a:srgbClr val="000000"/>
                </a:solidFill>
                <a:effectLst/>
                <a:latin typeface="OpenSans"/>
              </a:rPr>
              <a:t>2. Describe what you can see in the pictures below.</a:t>
            </a:r>
            <a:endParaRPr lang="en-US" b="0" i="0" dirty="0" smtClean="0">
              <a:solidFill>
                <a:srgbClr val="000000"/>
              </a:solidFill>
              <a:effectLst/>
              <a:latin typeface="OpenSans"/>
            </a:endParaRPr>
          </a:p>
          <a:p>
            <a:pPr algn="just"/>
            <a:r>
              <a:rPr lang="en-US" b="1" i="0" dirty="0" smtClean="0">
                <a:solidFill>
                  <a:srgbClr val="000000"/>
                </a:solidFill>
                <a:effectLst/>
                <a:latin typeface="OpenSans"/>
              </a:rPr>
              <a:t>3. Listen and read.</a:t>
            </a:r>
            <a:endParaRPr lang="en-US" b="0" i="0" dirty="0" smtClean="0">
              <a:solidFill>
                <a:srgbClr val="000000"/>
              </a:solidFill>
              <a:effectLst/>
              <a:latin typeface="OpenSans"/>
            </a:endParaRPr>
          </a:p>
          <a:p>
            <a:pPr algn="just"/>
            <a:r>
              <a:rPr lang="en-US" b="1" i="0" u="sng" dirty="0" smtClean="0">
                <a:solidFill>
                  <a:srgbClr val="000000"/>
                </a:solidFill>
                <a:effectLst/>
                <a:latin typeface="OpenSans"/>
              </a:rPr>
              <a:t>Click here to listen</a:t>
            </a:r>
            <a:endParaRPr lang="en-US" b="0" i="0" dirty="0" smtClean="0">
              <a:solidFill>
                <a:srgbClr val="000000"/>
              </a:solidFill>
              <a:effectLst/>
              <a:latin typeface="OpenSans"/>
            </a:endParaRPr>
          </a:p>
        </p:txBody>
      </p:sp>
      <p:pic>
        <p:nvPicPr>
          <p:cNvPr id="2050" name="Picture 2" descr="https://img.loigiaihay.com/picture/2018/0321/hinh-12-unit-9-f-f-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847" y="2052033"/>
            <a:ext cx="9271761" cy="4457700"/>
          </a:xfrm>
          <a:prstGeom prst="rect">
            <a:avLst/>
          </a:prstGeom>
          <a:noFill/>
          <a:extLst>
            <a:ext uri="{909E8E84-426E-40DD-AFC4-6F175D3DCCD1}">
              <a14:hiddenFill xmlns:a14="http://schemas.microsoft.com/office/drawing/2010/main">
                <a:solidFill>
                  <a:srgbClr val="FFFFFF"/>
                </a:solidFill>
              </a14:hiddenFill>
            </a:ext>
          </a:extLst>
        </p:spPr>
      </p:pic>
      <p:pic>
        <p:nvPicPr>
          <p:cNvPr id="5" name="9l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46491" y="680390"/>
            <a:ext cx="609600" cy="609600"/>
          </a:xfrm>
          <a:prstGeom prst="rect">
            <a:avLst/>
          </a:prstGeom>
        </p:spPr>
      </p:pic>
    </p:spTree>
    <p:extLst>
      <p:ext uri="{BB962C8B-B14F-4D97-AF65-F5344CB8AC3E}">
        <p14:creationId xmlns:p14="http://schemas.microsoft.com/office/powerpoint/2010/main" val="29032092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83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98249"/>
            <a:ext cx="6096000" cy="5355312"/>
          </a:xfrm>
          <a:prstGeom prst="rect">
            <a:avLst/>
          </a:prstGeom>
        </p:spPr>
        <p:txBody>
          <a:bodyPr>
            <a:spAutoFit/>
          </a:bodyPr>
          <a:lstStyle/>
          <a:p>
            <a:pPr algn="just"/>
            <a:r>
              <a:rPr lang="en-US" b="1" i="0" u="sng" dirty="0" smtClean="0">
                <a:solidFill>
                  <a:srgbClr val="000000"/>
                </a:solidFill>
                <a:effectLst/>
                <a:latin typeface="OpenSans"/>
              </a:rPr>
              <a:t>Script:</a:t>
            </a:r>
            <a:endParaRPr lang="en-US" b="0" i="0" dirty="0" smtClean="0">
              <a:solidFill>
                <a:srgbClr val="000000"/>
              </a:solidFill>
              <a:effectLst/>
              <a:latin typeface="OpenSans"/>
            </a:endParaRPr>
          </a:p>
          <a:p>
            <a:pPr algn="just"/>
            <a:r>
              <a:rPr lang="en-US" b="0" i="0" dirty="0" smtClean="0">
                <a:solidFill>
                  <a:srgbClr val="000000"/>
                </a:solidFill>
                <a:effectLst/>
                <a:latin typeface="OpenSans"/>
              </a:rPr>
              <a:t>Viet Nam's Records</a:t>
            </a:r>
          </a:p>
          <a:p>
            <a:pPr algn="just"/>
            <a:r>
              <a:rPr lang="en-US" b="0" i="0" dirty="0" smtClean="0">
                <a:solidFill>
                  <a:srgbClr val="000000"/>
                </a:solidFill>
                <a:effectLst/>
                <a:latin typeface="OpenSans"/>
              </a:rPr>
              <a:t>Here are some interesting facts about Viet Nam!</a:t>
            </a:r>
          </a:p>
          <a:p>
            <a:pPr algn="just"/>
            <a:r>
              <a:rPr lang="en-US" b="0" i="0" dirty="0" smtClean="0">
                <a:solidFill>
                  <a:srgbClr val="000000"/>
                </a:solidFill>
                <a:effectLst/>
                <a:latin typeface="OpenSans"/>
              </a:rPr>
              <a:t>The highest mountain in Viet Nam is </a:t>
            </a:r>
            <a:r>
              <a:rPr lang="en-US" b="0" i="0" dirty="0" err="1" smtClean="0">
                <a:solidFill>
                  <a:srgbClr val="000000"/>
                </a:solidFill>
                <a:effectLst/>
                <a:latin typeface="OpenSans"/>
              </a:rPr>
              <a:t>Fansipan</a:t>
            </a:r>
            <a:r>
              <a:rPr lang="en-US" b="0" i="0" dirty="0" smtClean="0">
                <a:solidFill>
                  <a:srgbClr val="000000"/>
                </a:solidFill>
                <a:effectLst/>
                <a:latin typeface="OpenSans"/>
              </a:rPr>
              <a:t>. It is 3,143 meters high! </a:t>
            </a:r>
            <a:r>
              <a:rPr lang="en-US" b="0" i="0" dirty="0" err="1" smtClean="0">
                <a:solidFill>
                  <a:srgbClr val="000000"/>
                </a:solidFill>
                <a:effectLst/>
                <a:latin typeface="OpenSans"/>
              </a:rPr>
              <a:t>Fansipan</a:t>
            </a:r>
            <a:r>
              <a:rPr lang="en-US" b="0" i="0" dirty="0" smtClean="0">
                <a:solidFill>
                  <a:srgbClr val="000000"/>
                </a:solidFill>
                <a:effectLst/>
                <a:latin typeface="OpenSans"/>
              </a:rPr>
              <a:t> is near Sa Pa in the north of Viet Nam. There are many different types of flowers and animals.</a:t>
            </a:r>
          </a:p>
          <a:p>
            <a:pPr algn="just"/>
            <a:r>
              <a:rPr lang="en-US" b="0" i="0" dirty="0" smtClean="0">
                <a:solidFill>
                  <a:srgbClr val="000000"/>
                </a:solidFill>
                <a:effectLst/>
                <a:latin typeface="OpenSans"/>
              </a:rPr>
              <a:t>Viet Nam has one of the largest caves in the world. It is called Son </a:t>
            </a:r>
            <a:r>
              <a:rPr lang="en-US" b="0" i="0" dirty="0" err="1" smtClean="0">
                <a:solidFill>
                  <a:srgbClr val="000000"/>
                </a:solidFill>
                <a:effectLst/>
                <a:latin typeface="OpenSans"/>
              </a:rPr>
              <a:t>Doong</a:t>
            </a:r>
            <a:r>
              <a:rPr lang="en-US" b="0" i="0" dirty="0" smtClean="0">
                <a:solidFill>
                  <a:srgbClr val="000000"/>
                </a:solidFill>
                <a:effectLst/>
                <a:latin typeface="OpenSans"/>
              </a:rPr>
              <a:t> and it is 8,9 kilometers long! The cave is so big that it has its own river. It is very famous around the world.</a:t>
            </a:r>
          </a:p>
          <a:p>
            <a:pPr algn="just"/>
            <a:r>
              <a:rPr lang="en-US" b="0" i="0" dirty="0" smtClean="0">
                <a:solidFill>
                  <a:srgbClr val="000000"/>
                </a:solidFill>
                <a:effectLst/>
                <a:latin typeface="OpenSans"/>
              </a:rPr>
              <a:t>The longest river in Viet Nam is the Dong </a:t>
            </a:r>
            <a:r>
              <a:rPr lang="en-US" b="0" i="0" dirty="0" err="1" smtClean="0">
                <a:solidFill>
                  <a:srgbClr val="000000"/>
                </a:solidFill>
                <a:effectLst/>
                <a:latin typeface="OpenSans"/>
              </a:rPr>
              <a:t>Nai</a:t>
            </a:r>
            <a:r>
              <a:rPr lang="en-US" b="0" i="0" dirty="0" smtClean="0">
                <a:solidFill>
                  <a:srgbClr val="000000"/>
                </a:solidFill>
                <a:effectLst/>
                <a:latin typeface="OpenSans"/>
              </a:rPr>
              <a:t> River. Many Vietnamese people live and work on the river in the south of Viet Nam. There are many types of plants, fish, and birds that live near the river.</a:t>
            </a:r>
          </a:p>
          <a:p>
            <a:pPr algn="just"/>
            <a:r>
              <a:rPr lang="en-US" b="0" i="0" dirty="0" err="1" smtClean="0">
                <a:solidFill>
                  <a:srgbClr val="000000"/>
                </a:solidFill>
                <a:effectLst/>
                <a:latin typeface="OpenSans"/>
              </a:rPr>
              <a:t>Keangnam</a:t>
            </a:r>
            <a:r>
              <a:rPr lang="en-US" b="0" i="0" dirty="0" smtClean="0">
                <a:solidFill>
                  <a:srgbClr val="000000"/>
                </a:solidFill>
                <a:effectLst/>
                <a:latin typeface="OpenSans"/>
              </a:rPr>
              <a:t> Ha </a:t>
            </a:r>
            <a:r>
              <a:rPr lang="en-US" b="0" i="0" dirty="0" err="1" smtClean="0">
                <a:solidFill>
                  <a:srgbClr val="000000"/>
                </a:solidFill>
                <a:effectLst/>
                <a:latin typeface="OpenSans"/>
              </a:rPr>
              <a:t>Noi</a:t>
            </a:r>
            <a:r>
              <a:rPr lang="en-US" b="0" i="0" dirty="0" smtClean="0">
                <a:solidFill>
                  <a:srgbClr val="000000"/>
                </a:solidFill>
                <a:effectLst/>
                <a:latin typeface="OpenSans"/>
              </a:rPr>
              <a:t> Landmark Tower is the tallest building in Viet Nam. The building is in Ha </a:t>
            </a:r>
            <a:r>
              <a:rPr lang="en-US" b="0" i="0" dirty="0" err="1" smtClean="0">
                <a:solidFill>
                  <a:srgbClr val="000000"/>
                </a:solidFill>
                <a:effectLst/>
                <a:latin typeface="OpenSans"/>
              </a:rPr>
              <a:t>Noi</a:t>
            </a:r>
            <a:r>
              <a:rPr lang="en-US" b="0" i="0" dirty="0" smtClean="0">
                <a:solidFill>
                  <a:srgbClr val="000000"/>
                </a:solidFill>
                <a:effectLst/>
                <a:latin typeface="OpenSans"/>
              </a:rPr>
              <a:t>. and it has 72 </a:t>
            </a:r>
            <a:r>
              <a:rPr lang="en-US" b="0" i="0" dirty="0" err="1" smtClean="0">
                <a:solidFill>
                  <a:srgbClr val="000000"/>
                </a:solidFill>
                <a:effectLst/>
                <a:latin typeface="OpenSans"/>
              </a:rPr>
              <a:t>flooes</a:t>
            </a:r>
            <a:r>
              <a:rPr lang="en-US" b="0" i="0" dirty="0" smtClean="0">
                <a:solidFill>
                  <a:srgbClr val="000000"/>
                </a:solidFill>
                <a:effectLst/>
                <a:latin typeface="OpenSans"/>
              </a:rPr>
              <a:t>! The building was finished in 2011. It has restaurants, offices, and hotels inside it.</a:t>
            </a:r>
          </a:p>
        </p:txBody>
      </p:sp>
      <p:sp>
        <p:nvSpPr>
          <p:cNvPr id="5" name="Rectangle 4"/>
          <p:cNvSpPr/>
          <p:nvPr/>
        </p:nvSpPr>
        <p:spPr>
          <a:xfrm>
            <a:off x="6096000" y="1398249"/>
            <a:ext cx="6096000" cy="5201424"/>
          </a:xfrm>
          <a:prstGeom prst="rect">
            <a:avLst/>
          </a:prstGeom>
        </p:spPr>
        <p:txBody>
          <a:bodyPr>
            <a:spAutoFit/>
          </a:bodyPr>
          <a:lstStyle/>
          <a:p>
            <a:pPr algn="just"/>
            <a:r>
              <a:rPr lang="vi-VN" b="1" i="0" u="sng" dirty="0" smtClean="0">
                <a:solidFill>
                  <a:srgbClr val="000000"/>
                </a:solidFill>
                <a:effectLst/>
                <a:latin typeface="OpenSans"/>
              </a:rPr>
              <a:t>Dịch:</a:t>
            </a:r>
            <a:endParaRPr lang="vi-VN" b="0" i="0" dirty="0" smtClean="0">
              <a:solidFill>
                <a:srgbClr val="000000"/>
              </a:solidFill>
              <a:effectLst/>
              <a:latin typeface="OpenSans"/>
            </a:endParaRPr>
          </a:p>
          <a:p>
            <a:pPr algn="just"/>
            <a:r>
              <a:rPr lang="vi-VN" b="0" i="0" dirty="0" smtClean="0">
                <a:solidFill>
                  <a:srgbClr val="000000"/>
                </a:solidFill>
                <a:effectLst/>
                <a:latin typeface="OpenSans"/>
              </a:rPr>
              <a:t>Báo cáo của Việt Nam</a:t>
            </a:r>
          </a:p>
          <a:p>
            <a:pPr algn="just"/>
            <a:r>
              <a:rPr lang="vi-VN" b="0" i="0" dirty="0" smtClean="0">
                <a:solidFill>
                  <a:srgbClr val="000000"/>
                </a:solidFill>
                <a:effectLst/>
                <a:latin typeface="OpenSans"/>
              </a:rPr>
              <a:t>Đây là những sự kiện thú vị về Việt Nam!</a:t>
            </a:r>
          </a:p>
          <a:p>
            <a:pPr algn="just"/>
            <a:r>
              <a:rPr lang="vi-VN" b="0" i="0" dirty="0" smtClean="0">
                <a:solidFill>
                  <a:srgbClr val="000000"/>
                </a:solidFill>
                <a:effectLst/>
                <a:latin typeface="OpenSans"/>
              </a:rPr>
              <a:t>Ngọn núi cao nhất Việt Nam là Fansipan. Nó cao 3143 mét! Fansipan ở gần Sa Pa của miền Bắc Việt Nam. Có nhiều loài động vật và hoa khác nhau.</a:t>
            </a:r>
          </a:p>
          <a:p>
            <a:pPr algn="just"/>
            <a:r>
              <a:rPr lang="vi-VN" b="0" i="0" dirty="0" smtClean="0">
                <a:solidFill>
                  <a:srgbClr val="000000"/>
                </a:solidFill>
                <a:effectLst/>
                <a:latin typeface="OpenSans"/>
              </a:rPr>
              <a:t>Việt Nam có một trong những động lớn nhất thế giới. Nó được gọi là Sơn Đòong và nó dài khoảng 8,9 km. Động này rất lớn, nó có cả sông. Nó là cảnh quan nổi tiếng trên thế giới.</a:t>
            </a:r>
          </a:p>
          <a:p>
            <a:pPr algn="just"/>
            <a:r>
              <a:rPr lang="vi-VN" b="0" i="0" dirty="0" smtClean="0">
                <a:solidFill>
                  <a:srgbClr val="000000"/>
                </a:solidFill>
                <a:effectLst/>
                <a:latin typeface="OpenSans"/>
              </a:rPr>
              <a:t>Sông dài nhất ở Việt Nam là sông Đồng Nai. Nhiều người Việt Nam sống và làm việc trên dòng sông ở phía Nam của Việt Nam. Có nhiều loài thực vật, cá và chim sống ở gần sông này.</a:t>
            </a:r>
            <a:endParaRPr lang="en-US" b="0" i="0" dirty="0" smtClean="0">
              <a:solidFill>
                <a:srgbClr val="000000"/>
              </a:solidFill>
              <a:effectLst/>
              <a:latin typeface="OpenSans"/>
            </a:endParaRPr>
          </a:p>
          <a:p>
            <a:pPr algn="just"/>
            <a:r>
              <a:rPr lang="en-US" sz="2000" dirty="0" err="1"/>
              <a:t>Keangnam</a:t>
            </a:r>
            <a:r>
              <a:rPr lang="en-US" sz="2000" dirty="0"/>
              <a:t> Ha </a:t>
            </a:r>
            <a:r>
              <a:rPr lang="en-US" sz="2000" dirty="0" err="1"/>
              <a:t>Noi</a:t>
            </a:r>
            <a:r>
              <a:rPr lang="en-US" sz="2000" dirty="0"/>
              <a:t> Landmark Tower </a:t>
            </a:r>
            <a:r>
              <a:rPr lang="en-US" sz="2000" dirty="0" err="1"/>
              <a:t>là</a:t>
            </a:r>
            <a:r>
              <a:rPr lang="en-US" sz="2000" dirty="0"/>
              <a:t> </a:t>
            </a:r>
            <a:r>
              <a:rPr lang="en-US" sz="2000" dirty="0" err="1"/>
              <a:t>tòa</a:t>
            </a:r>
            <a:r>
              <a:rPr lang="en-US" sz="2000" dirty="0"/>
              <a:t> </a:t>
            </a:r>
            <a:r>
              <a:rPr lang="en-US" sz="2000" dirty="0" err="1"/>
              <a:t>nhà</a:t>
            </a:r>
            <a:r>
              <a:rPr lang="en-US" sz="2000" dirty="0"/>
              <a:t> </a:t>
            </a:r>
            <a:r>
              <a:rPr lang="en-US" sz="2000" dirty="0" err="1"/>
              <a:t>cao</a:t>
            </a:r>
            <a:r>
              <a:rPr lang="en-US" sz="2000" dirty="0"/>
              <a:t> </a:t>
            </a:r>
            <a:r>
              <a:rPr lang="en-US" sz="2000" dirty="0" err="1"/>
              <a:t>nhất</a:t>
            </a:r>
            <a:r>
              <a:rPr lang="en-US" sz="2000" dirty="0"/>
              <a:t> ở </a:t>
            </a:r>
            <a:r>
              <a:rPr lang="en-US" sz="2000" dirty="0" err="1"/>
              <a:t>Việt</a:t>
            </a:r>
            <a:r>
              <a:rPr lang="en-US" sz="2000" dirty="0"/>
              <a:t> Nam. </a:t>
            </a:r>
            <a:r>
              <a:rPr lang="en-US" sz="2000" dirty="0" err="1"/>
              <a:t>Tòa</a:t>
            </a:r>
            <a:r>
              <a:rPr lang="en-US" sz="2000" dirty="0"/>
              <a:t> </a:t>
            </a:r>
            <a:r>
              <a:rPr lang="en-US" sz="2000" dirty="0" err="1"/>
              <a:t>nhà</a:t>
            </a:r>
            <a:r>
              <a:rPr lang="en-US" sz="2000" dirty="0"/>
              <a:t> </a:t>
            </a:r>
            <a:r>
              <a:rPr lang="en-US" sz="2000" dirty="0" err="1"/>
              <a:t>có</a:t>
            </a:r>
            <a:r>
              <a:rPr lang="en-US" sz="2000" dirty="0"/>
              <a:t> 72 </a:t>
            </a:r>
            <a:r>
              <a:rPr lang="en-US" sz="2000" dirty="0" err="1"/>
              <a:t>tầng</a:t>
            </a:r>
            <a:r>
              <a:rPr lang="en-US" sz="2000" dirty="0"/>
              <a:t>! </a:t>
            </a:r>
            <a:r>
              <a:rPr lang="en-US" sz="2000" dirty="0" err="1"/>
              <a:t>Tòa</a:t>
            </a:r>
            <a:r>
              <a:rPr lang="en-US" sz="2000" dirty="0"/>
              <a:t> </a:t>
            </a:r>
            <a:r>
              <a:rPr lang="en-US" sz="2000" dirty="0" err="1"/>
              <a:t>nhà</a:t>
            </a:r>
            <a:r>
              <a:rPr lang="en-US" sz="2000" dirty="0"/>
              <a:t> </a:t>
            </a:r>
            <a:r>
              <a:rPr lang="en-US" sz="2000" dirty="0" err="1"/>
              <a:t>hoàn</a:t>
            </a:r>
            <a:r>
              <a:rPr lang="en-US" sz="2000" dirty="0"/>
              <a:t> </a:t>
            </a:r>
            <a:r>
              <a:rPr lang="en-US" sz="2000" dirty="0" err="1"/>
              <a:t>thành</a:t>
            </a:r>
            <a:r>
              <a:rPr lang="en-US" sz="2000" dirty="0"/>
              <a:t> </a:t>
            </a:r>
            <a:r>
              <a:rPr lang="en-US" sz="2000" dirty="0" err="1"/>
              <a:t>vào</a:t>
            </a:r>
            <a:r>
              <a:rPr lang="en-US" sz="2000" dirty="0"/>
              <a:t> </a:t>
            </a:r>
            <a:r>
              <a:rPr lang="en-US" sz="2000" dirty="0" err="1"/>
              <a:t>năm</a:t>
            </a:r>
            <a:r>
              <a:rPr lang="en-US" sz="2000" dirty="0"/>
              <a:t> 2011. </a:t>
            </a:r>
            <a:r>
              <a:rPr lang="en-US" sz="2000" dirty="0" err="1"/>
              <a:t>Nó</a:t>
            </a:r>
            <a:r>
              <a:rPr lang="en-US" sz="2000" dirty="0"/>
              <a:t> </a:t>
            </a:r>
            <a:r>
              <a:rPr lang="en-US" sz="2000" dirty="0" err="1"/>
              <a:t>có</a:t>
            </a:r>
            <a:r>
              <a:rPr lang="en-US" sz="2000" dirty="0"/>
              <a:t> </a:t>
            </a:r>
            <a:r>
              <a:rPr lang="en-US" sz="2000" dirty="0" err="1"/>
              <a:t>nhà</a:t>
            </a:r>
            <a:r>
              <a:rPr lang="en-US" sz="2000" dirty="0"/>
              <a:t> </a:t>
            </a:r>
            <a:r>
              <a:rPr lang="en-US" sz="2000" dirty="0" err="1"/>
              <a:t>hàng</a:t>
            </a:r>
            <a:r>
              <a:rPr lang="en-US" sz="2000" dirty="0"/>
              <a:t>, </a:t>
            </a:r>
            <a:r>
              <a:rPr lang="en-US" sz="2000" dirty="0" err="1"/>
              <a:t>trụ</a:t>
            </a:r>
            <a:r>
              <a:rPr lang="en-US" sz="2000" dirty="0"/>
              <a:t> </a:t>
            </a:r>
            <a:r>
              <a:rPr lang="en-US" sz="2000" dirty="0" err="1"/>
              <a:t>sở</a:t>
            </a:r>
            <a:r>
              <a:rPr lang="en-US" sz="2000" dirty="0"/>
              <a:t> </a:t>
            </a:r>
            <a:r>
              <a:rPr lang="en-US" sz="2000" dirty="0" err="1"/>
              <a:t>và</a:t>
            </a:r>
            <a:r>
              <a:rPr lang="en-US" sz="2000" dirty="0"/>
              <a:t> </a:t>
            </a:r>
            <a:r>
              <a:rPr lang="en-US" sz="2000" dirty="0" err="1"/>
              <a:t>khách</a:t>
            </a:r>
            <a:r>
              <a:rPr lang="en-US" sz="2000" dirty="0"/>
              <a:t> </a:t>
            </a:r>
            <a:r>
              <a:rPr lang="en-US" sz="2000" dirty="0" err="1"/>
              <a:t>sạn</a:t>
            </a:r>
            <a:r>
              <a:rPr lang="en-US" sz="2000" dirty="0"/>
              <a:t> </a:t>
            </a:r>
            <a:r>
              <a:rPr lang="en-US" sz="2000" dirty="0" err="1"/>
              <a:t>bên</a:t>
            </a:r>
            <a:r>
              <a:rPr lang="en-US" sz="2000" dirty="0"/>
              <a:t> </a:t>
            </a:r>
            <a:r>
              <a:rPr lang="en-US" sz="2000" dirty="0" err="1"/>
              <a:t>trong</a:t>
            </a:r>
            <a:r>
              <a:rPr lang="en-US" sz="2000" dirty="0" smtClean="0"/>
              <a:t>.</a:t>
            </a:r>
            <a:endParaRPr lang="vi-VN" sz="2000" i="0" dirty="0" smtClean="0">
              <a:solidFill>
                <a:srgbClr val="000000"/>
              </a:solidFill>
              <a:effectLst/>
              <a:latin typeface="OpenSans"/>
            </a:endParaRPr>
          </a:p>
        </p:txBody>
      </p:sp>
      <p:pic>
        <p:nvPicPr>
          <p:cNvPr id="6" name="9l5-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563156" y="422813"/>
            <a:ext cx="609600" cy="609600"/>
          </a:xfrm>
          <a:prstGeom prst="rect">
            <a:avLst/>
          </a:prstGeom>
        </p:spPr>
      </p:pic>
    </p:spTree>
    <p:extLst>
      <p:ext uri="{BB962C8B-B14F-4D97-AF65-F5344CB8AC3E}">
        <p14:creationId xmlns:p14="http://schemas.microsoft.com/office/powerpoint/2010/main" val="3249524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983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82578496"/>
              </p:ext>
            </p:extLst>
          </p:nvPr>
        </p:nvGraphicFramePr>
        <p:xfrm>
          <a:off x="450759" y="687587"/>
          <a:ext cx="10496283" cy="1558290"/>
        </p:xfrm>
        <a:graphic>
          <a:graphicData uri="http://schemas.openxmlformats.org/drawingml/2006/table">
            <a:tbl>
              <a:tblPr/>
              <a:tblGrid>
                <a:gridCol w="5409128"/>
                <a:gridCol w="5087155"/>
              </a:tblGrid>
              <a:tr h="0">
                <a:tc>
                  <a:txBody>
                    <a:bodyPr/>
                    <a:lstStyle/>
                    <a:p>
                      <a:pPr fontAlgn="t"/>
                      <a:r>
                        <a:rPr lang="en-US" sz="2400" b="0" dirty="0">
                          <a:effectLst/>
                        </a:rPr>
                        <a:t>1. </a:t>
                      </a:r>
                      <a:r>
                        <a:rPr lang="en-US" sz="2400" b="0" dirty="0" err="1">
                          <a:effectLst/>
                        </a:rPr>
                        <a:t>Fansipan</a:t>
                      </a:r>
                      <a:r>
                        <a:rPr lang="en-US" sz="2400" b="0" dirty="0">
                          <a:effectLst/>
                        </a:rPr>
                        <a:t>. _</a:t>
                      </a:r>
                      <a:r>
                        <a:rPr lang="en-US" sz="2400" b="0" u="sng" dirty="0">
                          <a:effectLst/>
                        </a:rPr>
                        <a:t>c</a:t>
                      </a:r>
                      <a:r>
                        <a:rPr lang="en-US" sz="2400" b="0" dirty="0">
                          <a:effectLst/>
                        </a:rPr>
                        <a:t>_</a:t>
                      </a:r>
                    </a:p>
                    <a:p>
                      <a:pPr fontAlgn="t"/>
                      <a:r>
                        <a:rPr lang="en-US" sz="2400" b="0" dirty="0">
                          <a:effectLst/>
                        </a:rPr>
                        <a:t>2. Son </a:t>
                      </a:r>
                      <a:r>
                        <a:rPr lang="en-US" sz="2400" b="0" dirty="0" err="1">
                          <a:effectLst/>
                        </a:rPr>
                        <a:t>Doong</a:t>
                      </a:r>
                      <a:r>
                        <a:rPr lang="en-US" sz="2400" b="0" dirty="0">
                          <a:effectLst/>
                        </a:rPr>
                        <a:t>. ___</a:t>
                      </a:r>
                    </a:p>
                    <a:p>
                      <a:pPr fontAlgn="t"/>
                      <a:r>
                        <a:rPr lang="en-US" sz="2400" b="0" dirty="0">
                          <a:effectLst/>
                        </a:rPr>
                        <a:t>3. The Dong </a:t>
                      </a:r>
                      <a:r>
                        <a:rPr lang="en-US" sz="2400" b="0" dirty="0" err="1">
                          <a:effectLst/>
                        </a:rPr>
                        <a:t>Nai</a:t>
                      </a:r>
                      <a:r>
                        <a:rPr lang="en-US" sz="2400" b="0" dirty="0">
                          <a:effectLst/>
                        </a:rPr>
                        <a:t> River. __</a:t>
                      </a:r>
                    </a:p>
                    <a:p>
                      <a:pPr fontAlgn="t"/>
                      <a:r>
                        <a:rPr lang="en-US" sz="2400" b="0" dirty="0">
                          <a:effectLst/>
                        </a:rPr>
                        <a:t>4. </a:t>
                      </a:r>
                      <a:r>
                        <a:rPr lang="en-US" sz="2400" b="0" dirty="0" err="1">
                          <a:effectLst/>
                        </a:rPr>
                        <a:t>Keangnam</a:t>
                      </a:r>
                      <a:r>
                        <a:rPr lang="en-US" sz="2400" b="0" dirty="0">
                          <a:effectLst/>
                        </a:rPr>
                        <a:t> Ha </a:t>
                      </a:r>
                      <a:r>
                        <a:rPr lang="en-US" sz="2400" b="0" dirty="0" err="1">
                          <a:effectLst/>
                        </a:rPr>
                        <a:t>Noi</a:t>
                      </a:r>
                      <a:r>
                        <a:rPr lang="en-US" sz="2400" b="0" dirty="0">
                          <a:effectLst/>
                        </a:rPr>
                        <a:t> Landmark Tower. __</a:t>
                      </a:r>
                    </a:p>
                  </a:txBody>
                  <a:tcPr marL="47625" marR="47625" marT="47625" marB="47625">
                    <a:lnL>
                      <a:noFill/>
                    </a:lnL>
                    <a:lnR>
                      <a:noFill/>
                    </a:lnR>
                    <a:lnT>
                      <a:noFill/>
                    </a:lnT>
                    <a:lnB>
                      <a:noFill/>
                    </a:lnB>
                  </a:tcPr>
                </a:tc>
                <a:tc>
                  <a:txBody>
                    <a:bodyPr/>
                    <a:lstStyle/>
                    <a:p>
                      <a:pPr fontAlgn="t"/>
                      <a:r>
                        <a:rPr lang="en-US" sz="2400" b="0" dirty="0">
                          <a:effectLst/>
                        </a:rPr>
                        <a:t>a. is the tallest building in Viet Nam.</a:t>
                      </a:r>
                    </a:p>
                    <a:p>
                      <a:pPr fontAlgn="t"/>
                      <a:r>
                        <a:rPr lang="en-US" sz="2400" b="0" dirty="0">
                          <a:effectLst/>
                        </a:rPr>
                        <a:t>b. is the longest river in Viet Nam.</a:t>
                      </a:r>
                    </a:p>
                    <a:p>
                      <a:pPr fontAlgn="t"/>
                      <a:r>
                        <a:rPr lang="en-US" sz="2400" b="0" dirty="0">
                          <a:effectLst/>
                        </a:rPr>
                        <a:t>c. is the highest mountain in Viet Nam</a:t>
                      </a:r>
                    </a:p>
                    <a:p>
                      <a:pPr fontAlgn="t"/>
                      <a:r>
                        <a:rPr lang="en-US" sz="2400" b="0" dirty="0">
                          <a:effectLst/>
                        </a:rPr>
                        <a:t>d. is the largest cave in Viet Nam.</a:t>
                      </a:r>
                    </a:p>
                  </a:txBody>
                  <a:tcPr marL="47625" marR="47625" marT="47625" marB="47625">
                    <a:lnL>
                      <a:noFill/>
                    </a:lnL>
                    <a:lnR>
                      <a:noFill/>
                    </a:lnR>
                    <a:lnT>
                      <a:noFill/>
                    </a:lnT>
                    <a:lnB>
                      <a:noFill/>
                    </a:lnB>
                  </a:tcPr>
                </a:tc>
              </a:tr>
            </a:tbl>
          </a:graphicData>
        </a:graphic>
      </p:graphicFrame>
      <p:sp>
        <p:nvSpPr>
          <p:cNvPr id="5" name="Rectangle 1"/>
          <p:cNvSpPr>
            <a:spLocks noChangeArrowheads="1"/>
          </p:cNvSpPr>
          <p:nvPr/>
        </p:nvSpPr>
        <p:spPr bwMode="auto">
          <a:xfrm>
            <a:off x="433455" y="3252895"/>
            <a:ext cx="277960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OpenSans"/>
              </a:rPr>
              <a:t>4. Read again and match the sentence halves.</a:t>
            </a: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sng" strike="noStrike" cap="none" normalizeH="0" baseline="0" dirty="0" err="1" smtClean="0">
                <a:ln>
                  <a:noFill/>
                </a:ln>
                <a:solidFill>
                  <a:srgbClr val="000000"/>
                </a:solidFill>
                <a:effectLst/>
                <a:latin typeface="OpenSans"/>
              </a:rPr>
              <a:t>Hướng</a:t>
            </a:r>
            <a:r>
              <a:rPr kumimoji="0" lang="en-US" sz="1000" b="1" i="0" u="sng" strike="noStrike" cap="none" normalizeH="0" baseline="0" dirty="0" smtClean="0">
                <a:ln>
                  <a:noFill/>
                </a:ln>
                <a:solidFill>
                  <a:srgbClr val="000000"/>
                </a:solidFill>
                <a:effectLst/>
                <a:latin typeface="OpenSans"/>
              </a:rPr>
              <a:t> </a:t>
            </a:r>
            <a:r>
              <a:rPr kumimoji="0" lang="en-US" sz="1000" b="1" i="0" u="sng" strike="noStrike" cap="none" normalizeH="0" baseline="0" dirty="0" err="1" smtClean="0">
                <a:ln>
                  <a:noFill/>
                </a:ln>
                <a:solidFill>
                  <a:srgbClr val="000000"/>
                </a:solidFill>
                <a:effectLst/>
                <a:latin typeface="OpenSans"/>
              </a:rPr>
              <a:t>dẫn</a:t>
            </a:r>
            <a:r>
              <a:rPr kumimoji="0" lang="en-US" sz="1000" b="1" i="0" u="sng" strike="noStrike" cap="none" normalizeH="0" baseline="0" dirty="0" smtClean="0">
                <a:ln>
                  <a:noFill/>
                </a:ln>
                <a:solidFill>
                  <a:srgbClr val="000000"/>
                </a:solidFill>
                <a:effectLst/>
                <a:latin typeface="OpenSans"/>
              </a:rPr>
              <a:t>:</a:t>
            </a: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OpenSans"/>
              </a:rPr>
              <a:t>2 – d</a:t>
            </a: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OpenSans"/>
              </a:rPr>
              <a:t>3 – b</a:t>
            </a: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OpenSans"/>
              </a:rPr>
              <a:t>4 – 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OpenSans"/>
              </a:rPr>
              <a:t/>
            </a:r>
            <a:br>
              <a:rPr kumimoji="0" lang="en-US" sz="1000" b="0" i="0" u="none" strike="noStrike" cap="none" normalizeH="0" baseline="0" dirty="0" smtClean="0">
                <a:ln>
                  <a:noFill/>
                </a:ln>
                <a:solidFill>
                  <a:srgbClr val="000000"/>
                </a:solidFill>
                <a:effectLst/>
                <a:latin typeface="OpenSans"/>
              </a:rPr>
            </a:br>
            <a:r>
              <a:rPr kumimoji="0" lang="en-US" sz="1000" b="0" i="0" u="none" strike="noStrike" cap="none" normalizeH="0" baseline="0" dirty="0" smtClean="0">
                <a:ln>
                  <a:noFill/>
                </a:ln>
                <a:solidFill>
                  <a:srgbClr val="000000"/>
                </a:solidFill>
                <a:effectLst/>
                <a:latin typeface="OpenSans"/>
              </a:rPr>
              <a:t/>
            </a:r>
            <a:br>
              <a:rPr kumimoji="0" lang="en-US" sz="1000" b="0" i="0" u="none" strike="noStrike" cap="none" normalizeH="0" baseline="0" dirty="0" smtClean="0">
                <a:ln>
                  <a:noFill/>
                </a:ln>
                <a:solidFill>
                  <a:srgbClr val="000000"/>
                </a:solidFill>
                <a:effectLst/>
                <a:latin typeface="OpenSans"/>
              </a:rPr>
            </a:b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77101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536</Words>
  <Application>Microsoft Office PowerPoint</Application>
  <PresentationFormat>Widescreen</PresentationFormat>
  <Paragraphs>43</Paragraphs>
  <Slides>4</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OpenSans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Microsoft</cp:lastModifiedBy>
  <cp:revision>2</cp:revision>
  <dcterms:created xsi:type="dcterms:W3CDTF">2020-04-10T13:47:46Z</dcterms:created>
  <dcterms:modified xsi:type="dcterms:W3CDTF">2020-04-10T14:01:28Z</dcterms:modified>
</cp:coreProperties>
</file>